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6" r:id="rId4"/>
    <p:sldId id="267" r:id="rId5"/>
    <p:sldId id="269" r:id="rId6"/>
    <p:sldId id="261" r:id="rId7"/>
    <p:sldId id="262" r:id="rId8"/>
    <p:sldId id="257" r:id="rId9"/>
    <p:sldId id="268" r:id="rId10"/>
    <p:sldId id="263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035F85-4A62-48CE-A0B5-CD55D9C6C361}" type="datetimeFigureOut">
              <a:rPr lang="hr-BA" smtClean="0"/>
              <a:pPr/>
              <a:t>25. 11. 2020.</a:t>
            </a:fld>
            <a:endParaRPr lang="hr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FBC419-31CF-499F-A8C5-AA7B50FC1F56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hjp.znanje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628800"/>
            <a:ext cx="7406640" cy="1472184"/>
          </a:xfrm>
        </p:spPr>
        <p:txBody>
          <a:bodyPr/>
          <a:lstStyle/>
          <a:p>
            <a:pPr algn="ctr"/>
            <a:r>
              <a:rPr lang="hr-BA" b="1" dirty="0" smtClean="0">
                <a:latin typeface="Calibri" pitchFamily="34" charset="0"/>
                <a:cs typeface="Calibri" pitchFamily="34" charset="0"/>
              </a:rPr>
              <a:t>Uporaba rječnika</a:t>
            </a:r>
            <a:endParaRPr lang="hr-BA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7406640" cy="2160240"/>
          </a:xfrm>
        </p:spPr>
        <p:txBody>
          <a:bodyPr>
            <a:normAutofit/>
          </a:bodyPr>
          <a:lstStyle/>
          <a:p>
            <a:pPr algn="ctr"/>
            <a:r>
              <a:rPr lang="hr-BA" dirty="0" smtClean="0">
                <a:latin typeface="Calibri" pitchFamily="34" charset="0"/>
                <a:cs typeface="Calibri" pitchFamily="34" charset="0"/>
              </a:rPr>
              <a:t>Knjižnično informacijska pismenost</a:t>
            </a:r>
          </a:p>
          <a:p>
            <a:pPr algn="ctr"/>
            <a:endParaRPr lang="hr-B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hr-BA" sz="2000" dirty="0" smtClean="0">
                <a:latin typeface="Calibri" pitchFamily="34" charset="0"/>
                <a:cs typeface="Calibri" pitchFamily="34" charset="0"/>
              </a:rPr>
              <a:t>Školska knjižničarka: Iva Fabris Jokić, mag.kroat.</a:t>
            </a:r>
          </a:p>
          <a:p>
            <a:pPr algn="ctr"/>
            <a:r>
              <a:rPr lang="hr-BA" sz="2000" dirty="0" smtClean="0">
                <a:latin typeface="Calibri" pitchFamily="34" charset="0"/>
                <a:cs typeface="Calibri" pitchFamily="34" charset="0"/>
              </a:rPr>
              <a:t>19. </a:t>
            </a:r>
            <a:r>
              <a:rPr lang="hr-BA" sz="2000" dirty="0" smtClean="0">
                <a:latin typeface="Calibri" pitchFamily="34" charset="0"/>
                <a:cs typeface="Calibri" pitchFamily="34" charset="0"/>
              </a:rPr>
              <a:t>studenoga 2020.</a:t>
            </a:r>
            <a:endParaRPr lang="hr-BA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Razredni rječnik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5656" y="1772816"/>
            <a:ext cx="3657600" cy="4663440"/>
          </a:xfrm>
        </p:spPr>
        <p:txBody>
          <a:bodyPr>
            <a:normAutofit/>
          </a:bodyPr>
          <a:lstStyle/>
          <a:p>
            <a:endParaRPr lang="hr-BA" b="1" dirty="0" smtClean="0"/>
          </a:p>
          <a:p>
            <a:r>
              <a:rPr lang="hr-BA" dirty="0" smtClean="0"/>
              <a:t>čuvati</a:t>
            </a:r>
          </a:p>
          <a:p>
            <a:r>
              <a:rPr lang="hr-BA" dirty="0" smtClean="0"/>
              <a:t>dobar</a:t>
            </a:r>
          </a:p>
          <a:p>
            <a:r>
              <a:rPr lang="hr-BA" dirty="0" smtClean="0"/>
              <a:t>ljubav</a:t>
            </a:r>
          </a:p>
          <a:p>
            <a:r>
              <a:rPr lang="hr-BA" dirty="0" smtClean="0"/>
              <a:t>radost</a:t>
            </a:r>
          </a:p>
          <a:p>
            <a:r>
              <a:rPr lang="hr-BA" dirty="0" smtClean="0"/>
              <a:t>škola</a:t>
            </a:r>
          </a:p>
          <a:p>
            <a:r>
              <a:rPr lang="hr-BA" dirty="0" smtClean="0"/>
              <a:t>voljeti</a:t>
            </a:r>
          </a:p>
          <a:p>
            <a:endParaRPr lang="hr-BA" dirty="0" smtClean="0"/>
          </a:p>
          <a:p>
            <a:endParaRPr lang="hr-BA" dirty="0" smtClean="0"/>
          </a:p>
          <a:p>
            <a:endParaRPr lang="hr-BA" dirty="0" smtClean="0"/>
          </a:p>
        </p:txBody>
      </p:sp>
      <p:pic>
        <p:nvPicPr>
          <p:cNvPr id="7" name="Content Placeholder 6" descr="prijatelj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628800"/>
            <a:ext cx="4478503" cy="38884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BA" dirty="0" smtClean="0"/>
              <a:t>1. Poredajte po abecednom redu navedene riječi.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708920"/>
            <a:ext cx="2920368" cy="2160240"/>
          </a:xfrm>
        </p:spPr>
        <p:txBody>
          <a:bodyPr/>
          <a:lstStyle/>
          <a:p>
            <a:r>
              <a:rPr lang="hr-BA" dirty="0" smtClean="0"/>
              <a:t>životinja</a:t>
            </a:r>
          </a:p>
          <a:p>
            <a:r>
              <a:rPr lang="hr-BA" dirty="0" smtClean="0"/>
              <a:t>auto</a:t>
            </a:r>
          </a:p>
          <a:p>
            <a:r>
              <a:rPr lang="hr-BA" dirty="0" smtClean="0"/>
              <a:t>perje</a:t>
            </a:r>
          </a:p>
          <a:p>
            <a:endParaRPr lang="hr-BA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5661248"/>
            <a:ext cx="6192688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Rješenje: auto, </a:t>
            </a:r>
            <a:r>
              <a:rPr lang="hr-BA" sz="3200" dirty="0" smtClean="0"/>
              <a:t>perje, ž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ivotinja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hr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hr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48064" y="2636912"/>
            <a:ext cx="2920368" cy="216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ivotinja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uto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erje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hr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BA" dirty="0" smtClean="0"/>
              <a:t>2. Poredajte po abecednom redu navedene riječi.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708920"/>
            <a:ext cx="2920368" cy="2160240"/>
          </a:xfrm>
        </p:spPr>
        <p:txBody>
          <a:bodyPr>
            <a:normAutofit/>
          </a:bodyPr>
          <a:lstStyle/>
          <a:p>
            <a:r>
              <a:rPr lang="hr-BA" dirty="0" smtClean="0"/>
              <a:t>bilježnica</a:t>
            </a:r>
          </a:p>
          <a:p>
            <a:r>
              <a:rPr lang="hr-BA" dirty="0" smtClean="0"/>
              <a:t>bojanka</a:t>
            </a:r>
          </a:p>
          <a:p>
            <a:r>
              <a:rPr lang="hr-BA" dirty="0" smtClean="0"/>
              <a:t>balon</a:t>
            </a:r>
          </a:p>
          <a:p>
            <a:endParaRPr lang="hr-BA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91680" y="5157192"/>
            <a:ext cx="6480720" cy="1484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hr-BA" sz="32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hr-BA" sz="3200" dirty="0" smtClean="0"/>
              <a:t>Rješenje:  b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alon, </a:t>
            </a:r>
            <a:r>
              <a:rPr lang="hr-BA" sz="3200" dirty="0" smtClean="0"/>
              <a:t>bilježnica, 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bojanka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48064" y="2636912"/>
            <a:ext cx="2920368" cy="216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hr-BA" sz="3200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hr-BA" sz="3200" dirty="0" smtClean="0">
                <a:solidFill>
                  <a:srgbClr val="FF0000"/>
                </a:solidFill>
              </a:rPr>
              <a:t>i</a:t>
            </a:r>
            <a:r>
              <a:rPr lang="hr-BA" sz="3200" dirty="0" smtClean="0"/>
              <a:t>lježnica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hr-BA" sz="3200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janka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hr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BA" dirty="0" smtClean="0"/>
              <a:t>3. Poredajte po abecednom redu navedene riječi.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780928"/>
            <a:ext cx="2920368" cy="2160240"/>
          </a:xfrm>
        </p:spPr>
        <p:txBody>
          <a:bodyPr>
            <a:normAutofit/>
          </a:bodyPr>
          <a:lstStyle/>
          <a:p>
            <a:r>
              <a:rPr lang="hr-BA" dirty="0" smtClean="0"/>
              <a:t>nogomet</a:t>
            </a:r>
          </a:p>
          <a:p>
            <a:r>
              <a:rPr lang="hr-BA" dirty="0" smtClean="0"/>
              <a:t>nož </a:t>
            </a:r>
          </a:p>
          <a:p>
            <a:r>
              <a:rPr lang="hr-BA" dirty="0" smtClean="0"/>
              <a:t>novine</a:t>
            </a:r>
          </a:p>
          <a:p>
            <a:endParaRPr lang="hr-BA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67744" y="5805264"/>
            <a:ext cx="5544616" cy="10527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hr-BA" sz="3200" dirty="0" smtClean="0"/>
              <a:t>Rješenje: </a:t>
            </a:r>
            <a:r>
              <a:rPr lang="hr-BA" sz="3200" noProof="0" dirty="0" smtClean="0"/>
              <a:t>nogomet, </a:t>
            </a:r>
            <a:r>
              <a:rPr lang="hr-BA" sz="3200" dirty="0" smtClean="0"/>
              <a:t>novine, nož</a:t>
            </a:r>
            <a:endParaRPr kumimoji="0" lang="hr-BA" sz="3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04048" y="2708920"/>
            <a:ext cx="2920368" cy="216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omet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hr-B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hr-B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5472608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prȉjatelj</a:t>
            </a:r>
            <a:r>
              <a:rPr lang="hr-HR" sz="2800" dirty="0" smtClean="0"/>
              <a:t> </a:t>
            </a:r>
            <a:r>
              <a:rPr lang="hr-HR" sz="2800" i="1" dirty="0" smtClean="0">
                <a:solidFill>
                  <a:srgbClr val="FF0000"/>
                </a:solidFill>
              </a:rPr>
              <a:t>m (ž spol prijateljica) ‹gen. mn prijatelja›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b="1" dirty="0" smtClean="0">
                <a:solidFill>
                  <a:srgbClr val="0070C0"/>
                </a:solidFill>
              </a:rPr>
              <a:t>1. </a:t>
            </a:r>
            <a:r>
              <a:rPr lang="hr-HR" sz="2800" dirty="0" smtClean="0">
                <a:solidFill>
                  <a:srgbClr val="0070C0"/>
                </a:solidFill>
              </a:rPr>
              <a:t>blizak poznanik s kojim se u druženju njeguju poštovanje, povjerenje i ljubav </a:t>
            </a:r>
            <a:r>
              <a:rPr lang="hr-HR" sz="2800" dirty="0" smtClean="0"/>
              <a:t>[</a:t>
            </a:r>
            <a:r>
              <a:rPr lang="hr-HR" sz="2800" i="1" dirty="0" smtClean="0"/>
              <a:t>intimni prijatelj</a:t>
            </a:r>
            <a:r>
              <a:rPr lang="hr-HR" sz="2800" dirty="0" smtClean="0"/>
              <a:t>; </a:t>
            </a:r>
            <a:r>
              <a:rPr lang="hr-HR" sz="2800" i="1" dirty="0" smtClean="0"/>
              <a:t>prijatelj iz djetinjstva</a:t>
            </a:r>
            <a:r>
              <a:rPr lang="hr-HR" sz="2800" dirty="0" smtClean="0"/>
              <a:t>] </a:t>
            </a:r>
            <a:r>
              <a:rPr lang="hr-HR" sz="2800" b="1" dirty="0" smtClean="0"/>
              <a:t>2.</a:t>
            </a:r>
            <a:r>
              <a:rPr lang="hr-HR" sz="2800" i="1" dirty="0" smtClean="0"/>
              <a:t>etnol.</a:t>
            </a:r>
            <a:r>
              <a:rPr lang="hr-HR" sz="2800" dirty="0" smtClean="0"/>
              <a:t> otac jednoga od bračnih drugova prema ocu drugoga </a:t>
            </a:r>
            <a:r>
              <a:rPr lang="hr-HR" sz="2800" b="1" dirty="0" smtClean="0"/>
              <a:t>3.</a:t>
            </a:r>
            <a:r>
              <a:rPr lang="hr-HR" sz="2800" dirty="0" smtClean="0"/>
              <a:t>poklonik, zaštitnik čega [</a:t>
            </a:r>
            <a:r>
              <a:rPr lang="hr-HR" sz="2800" i="1" dirty="0" smtClean="0"/>
              <a:t>društvo prijatelja životinja</a:t>
            </a:r>
            <a:r>
              <a:rPr lang="hr-HR" sz="2800" dirty="0" smtClean="0"/>
              <a:t>] </a:t>
            </a:r>
            <a:r>
              <a:rPr lang="hr-HR" sz="2800" b="1" dirty="0" smtClean="0"/>
              <a:t>4.</a:t>
            </a:r>
            <a:r>
              <a:rPr lang="hr-HR" sz="2800" dirty="0" smtClean="0"/>
              <a:t>u </a:t>
            </a:r>
            <a:r>
              <a:rPr lang="hr-HR" sz="2800" i="1" dirty="0" smtClean="0"/>
              <a:t>fam.</a:t>
            </a:r>
            <a:r>
              <a:rPr lang="hr-HR" sz="2800" dirty="0" smtClean="0"/>
              <a:t> ili </a:t>
            </a:r>
            <a:r>
              <a:rPr lang="hr-HR" sz="2800" i="1" dirty="0" smtClean="0"/>
              <a:t>iron.</a:t>
            </a:r>
            <a:r>
              <a:rPr lang="hr-HR" sz="2800" dirty="0" smtClean="0"/>
              <a:t> obraćanju riječ za pojačavanje [</a:t>
            </a:r>
            <a:r>
              <a:rPr lang="hr-HR" sz="2800" i="1" dirty="0" smtClean="0"/>
              <a:t>tako je to, moj prijatelju</a:t>
            </a:r>
            <a:r>
              <a:rPr lang="hr-HR" sz="2800" dirty="0" smtClean="0"/>
              <a:t>]</a:t>
            </a:r>
            <a:endParaRPr lang="hr-BA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hr-BA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hr-B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kratice ( ž, m, sr, jd, mn, eng., tal. )</a:t>
            </a:r>
          </a:p>
          <a:p>
            <a:r>
              <a:rPr lang="hr-B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objašnjenje značenja – dovoljno je pročitati 1. </a:t>
            </a:r>
          </a:p>
        </p:txBody>
      </p:sp>
      <p:sp>
        <p:nvSpPr>
          <p:cNvPr id="4" name="Oval 3"/>
          <p:cNvSpPr/>
          <p:nvPr/>
        </p:nvSpPr>
        <p:spPr>
          <a:xfrm>
            <a:off x="1619672" y="501317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19672" y="5445224"/>
            <a:ext cx="288032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hr-BA" dirty="0" smtClean="0">
                <a:latin typeface="Calibri" pitchFamily="34" charset="0"/>
                <a:cs typeface="Calibri" pitchFamily="34" charset="0"/>
              </a:rPr>
              <a:t>Elektronički rječnik </a:t>
            </a:r>
            <a:endParaRPr lang="hr-BA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970" y="1772816"/>
            <a:ext cx="7752893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6" y="119675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BA" sz="3200" dirty="0" smtClean="0"/>
              <a:t> rječnik na cd-romu</a:t>
            </a:r>
            <a:endParaRPr lang="hr-BA" sz="3200" dirty="0"/>
          </a:p>
        </p:txBody>
      </p:sp>
      <p:pic>
        <p:nvPicPr>
          <p:cNvPr id="5" name="Picture 4" descr="anic cd - r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88640"/>
            <a:ext cx="2153419" cy="1983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/>
          <a:lstStyle/>
          <a:p>
            <a:r>
              <a:rPr lang="hr-B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r>
              <a:rPr lang="hr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rječnik</a:t>
            </a:r>
            <a:endParaRPr lang="hr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195664"/>
          </a:xfrm>
        </p:spPr>
        <p:txBody>
          <a:bodyPr/>
          <a:lstStyle/>
          <a:p>
            <a:r>
              <a:rPr lang="hr-BA" dirty="0" smtClean="0"/>
              <a:t>Hrvatski jezični portal (HJP)</a:t>
            </a:r>
          </a:p>
          <a:p>
            <a:r>
              <a:rPr lang="hr-BA" dirty="0" smtClean="0">
                <a:hlinkClick r:id="rId2"/>
              </a:rPr>
              <a:t>http://hjp.znanje.hr</a:t>
            </a:r>
            <a:endParaRPr lang="hr-BA" dirty="0" smtClean="0"/>
          </a:p>
          <a:p>
            <a:endParaRPr lang="hr-BA" dirty="0" smtClean="0"/>
          </a:p>
          <a:p>
            <a:endParaRPr lang="hr-BA" dirty="0"/>
          </a:p>
        </p:txBody>
      </p:sp>
      <p:pic>
        <p:nvPicPr>
          <p:cNvPr id="7" name="Picture 6" descr="online-trai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0"/>
            <a:ext cx="1584176" cy="158417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420888"/>
            <a:ext cx="8647902" cy="408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hr-BA" dirty="0" smtClean="0">
                <a:latin typeface="Calibri" pitchFamily="34" charset="0"/>
                <a:cs typeface="Calibri" pitchFamily="34" charset="0"/>
              </a:rPr>
              <a:t>Dvojezični rječnici</a:t>
            </a:r>
            <a:endParaRPr lang="hr-BA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Content Placeholder 9" descr="talijansko-hrvatski-hrvatsko-talijanski-rjecnik-slika-555652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452370"/>
            <a:ext cx="2880320" cy="4176889"/>
          </a:xfrm>
        </p:spPr>
      </p:pic>
      <p:pic>
        <p:nvPicPr>
          <p:cNvPr id="11" name="Picture 10" descr="25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484784"/>
            <a:ext cx="3008858" cy="4202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r>
              <a:rPr lang="hr-BA" dirty="0" smtClean="0"/>
              <a:t>Razredni rječnik – grupni rad</a:t>
            </a:r>
            <a:endParaRPr lang="hr-B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9592" y="1340768"/>
            <a:ext cx="8034096" cy="5517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endParaRPr lang="hr-BA" sz="2800" b="1" dirty="0" smtClean="0"/>
          </a:p>
          <a:p>
            <a:pPr>
              <a:spcBef>
                <a:spcPts val="1200"/>
              </a:spcBef>
              <a:buNone/>
            </a:pPr>
            <a:r>
              <a:rPr lang="hr-BA" sz="2800" b="1" dirty="0" smtClean="0"/>
              <a:t>Zadatak:</a:t>
            </a:r>
          </a:p>
          <a:p>
            <a:pPr>
              <a:spcBef>
                <a:spcPts val="1200"/>
              </a:spcBef>
              <a:buNone/>
            </a:pPr>
            <a:r>
              <a:rPr lang="hr-BA" sz="2800" dirty="0" smtClean="0"/>
              <a:t>1.  Pronaći zadanu riječ u rječniku</a:t>
            </a:r>
          </a:p>
          <a:p>
            <a:pPr>
              <a:spcBef>
                <a:spcPts val="1200"/>
              </a:spcBef>
              <a:buNone/>
            </a:pPr>
            <a:r>
              <a:rPr lang="hr-BA" sz="2800" dirty="0" smtClean="0"/>
              <a:t>2.  Prepisati značenje riječi na nastavni listić</a:t>
            </a:r>
          </a:p>
          <a:p>
            <a:pPr>
              <a:spcBef>
                <a:spcPts val="1200"/>
              </a:spcBef>
              <a:buNone/>
            </a:pPr>
            <a:r>
              <a:rPr lang="hr-BA" sz="2800" dirty="0" smtClean="0"/>
              <a:t>3.  Predstaviti rad svoje grupe</a:t>
            </a:r>
          </a:p>
          <a:p>
            <a:pPr>
              <a:spcBef>
                <a:spcPts val="1200"/>
              </a:spcBef>
              <a:buNone/>
            </a:pPr>
            <a:r>
              <a:rPr lang="hr-BA" sz="2800" b="1" dirty="0" smtClean="0"/>
              <a:t>4.  Složiti razredni rječnik</a:t>
            </a:r>
          </a:p>
          <a:p>
            <a:pPr>
              <a:spcBef>
                <a:spcPts val="1200"/>
              </a:spcBef>
              <a:buNone/>
            </a:pPr>
            <a:r>
              <a:rPr lang="hr-BA" sz="2800" b="1" dirty="0" smtClean="0"/>
              <a:t> </a:t>
            </a:r>
          </a:p>
          <a:p>
            <a:pPr algn="ctr">
              <a:spcBef>
                <a:spcPts val="1200"/>
              </a:spcBef>
              <a:buNone/>
            </a:pPr>
            <a:r>
              <a:rPr lang="hr-BA" sz="2800" b="1" dirty="0" smtClean="0"/>
              <a:t>Radite timski, svi sudjelujete u radu i pomažete jedni drugima! :)</a:t>
            </a:r>
          </a:p>
          <a:p>
            <a:pPr>
              <a:spcBef>
                <a:spcPts val="1200"/>
              </a:spcBef>
              <a:buNone/>
            </a:pPr>
            <a:endParaRPr lang="hr-BA" sz="2600" dirty="0" smtClean="0"/>
          </a:p>
          <a:p>
            <a:pPr>
              <a:spcBef>
                <a:spcPts val="1200"/>
              </a:spcBef>
              <a:buNone/>
            </a:pPr>
            <a:endParaRPr lang="en-US" sz="2600" dirty="0" smtClean="0"/>
          </a:p>
          <a:p>
            <a:endParaRPr lang="hr-BA" dirty="0" smtClean="0"/>
          </a:p>
          <a:p>
            <a:endParaRPr lang="hr-BA" dirty="0" smtClean="0"/>
          </a:p>
          <a:p>
            <a:endParaRPr lang="hr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1668</TotalTime>
  <Words>160</Words>
  <Application>Microsoft Office PowerPoint</Application>
  <PresentationFormat>Prikaz na zaslonu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Tahoma</vt:lpstr>
      <vt:lpstr>Verdana</vt:lpstr>
      <vt:lpstr>Wingdings 2</vt:lpstr>
      <vt:lpstr>Solstice</vt:lpstr>
      <vt:lpstr>Uporaba rječnika</vt:lpstr>
      <vt:lpstr>1. Poredajte po abecednom redu navedene riječi.</vt:lpstr>
      <vt:lpstr>2. Poredajte po abecednom redu navedene riječi.</vt:lpstr>
      <vt:lpstr>3. Poredajte po abecednom redu navedene riječi.</vt:lpstr>
      <vt:lpstr>PowerPoint prezentacija</vt:lpstr>
      <vt:lpstr>Elektronički rječnik </vt:lpstr>
      <vt:lpstr>Online rječnik</vt:lpstr>
      <vt:lpstr>Dvojezični rječnici</vt:lpstr>
      <vt:lpstr>Razredni rječnik – grupni rad</vt:lpstr>
      <vt:lpstr>Razredni rječnik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Uporaba rječnika</dc:title>
  <dc:creator>Iva Fabris Jokic</dc:creator>
  <cp:lastModifiedBy>Korisnik</cp:lastModifiedBy>
  <cp:revision>111</cp:revision>
  <dcterms:created xsi:type="dcterms:W3CDTF">2016-10-09T14:15:34Z</dcterms:created>
  <dcterms:modified xsi:type="dcterms:W3CDTF">2020-11-25T13:34:56Z</dcterms:modified>
</cp:coreProperties>
</file>